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handoutMasterIdLst>
    <p:handoutMasterId r:id="rId14"/>
  </p:handoutMasterIdLst>
  <p:sldIdLst>
    <p:sldId id="269" r:id="rId3"/>
    <p:sldId id="264" r:id="rId4"/>
    <p:sldId id="268" r:id="rId5"/>
    <p:sldId id="258" r:id="rId6"/>
    <p:sldId id="259" r:id="rId7"/>
    <p:sldId id="263" r:id="rId8"/>
    <p:sldId id="261" r:id="rId9"/>
    <p:sldId id="262" r:id="rId10"/>
    <p:sldId id="272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79" autoAdjust="0"/>
    <p:restoredTop sz="94660"/>
  </p:normalViewPr>
  <p:slideViewPr>
    <p:cSldViewPr>
      <p:cViewPr varScale="1">
        <p:scale>
          <a:sx n="72" d="100"/>
          <a:sy n="72" d="100"/>
        </p:scale>
        <p:origin x="153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377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19E9C-5016-49DC-AC28-1F6B85D65020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C61E7-D7A2-43AA-AF12-1AB8CF0C63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092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B582E-C655-8847-A432-0592D328244A}" type="datetimeFigureOut">
              <a:rPr lang="en-US" smtClean="0"/>
              <a:t>10/26/2018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E418B-2748-6243-A64F-3C5FDC1C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891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14F1-5E86-426C-B90F-B23E86E5295E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97118" y="3733800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0" y="9503735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 userDrawn="1"/>
        </p:nvGrpSpPr>
        <p:grpSpPr>
          <a:xfrm rot="16200000">
            <a:off x="4227803" y="-4306295"/>
            <a:ext cx="764594" cy="9372600"/>
            <a:chOff x="8384411" y="-43584"/>
            <a:chExt cx="764594" cy="6904610"/>
          </a:xfrm>
        </p:grpSpPr>
        <p:sp>
          <p:nvSpPr>
            <p:cNvPr id="18" name="Diagonal Stripe 17"/>
            <p:cNvSpPr/>
            <p:nvPr/>
          </p:nvSpPr>
          <p:spPr>
            <a:xfrm rot="10800000">
              <a:off x="8384411" y="3026"/>
              <a:ext cx="762000" cy="6858000"/>
            </a:xfrm>
            <a:prstGeom prst="diagStripe">
              <a:avLst>
                <a:gd name="adj" fmla="val 76293"/>
              </a:avLst>
            </a:prstGeom>
            <a:solidFill>
              <a:srgbClr val="31859C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9"/>
            <p:cNvSpPr/>
            <p:nvPr/>
          </p:nvSpPr>
          <p:spPr>
            <a:xfrm>
              <a:off x="8663813" y="-43584"/>
              <a:ext cx="186398" cy="6903674"/>
            </a:xfrm>
            <a:custGeom>
              <a:avLst/>
              <a:gdLst>
                <a:gd name="connsiteX0" fmla="*/ 0 w 216702"/>
                <a:gd name="connsiteY0" fmla="*/ 0 h 6858000"/>
                <a:gd name="connsiteX1" fmla="*/ 216702 w 216702"/>
                <a:gd name="connsiteY1" fmla="*/ 0 h 6858000"/>
                <a:gd name="connsiteX2" fmla="*/ 216702 w 216702"/>
                <a:gd name="connsiteY2" fmla="*/ 6858000 h 6858000"/>
                <a:gd name="connsiteX3" fmla="*/ 0 w 216702"/>
                <a:gd name="connsiteY3" fmla="*/ 6858000 h 6858000"/>
                <a:gd name="connsiteX4" fmla="*/ 0 w 216702"/>
                <a:gd name="connsiteY4" fmla="*/ 0 h 6858000"/>
                <a:gd name="connsiteX0" fmla="*/ 1029 w 216702"/>
                <a:gd name="connsiteY0" fmla="*/ 0 h 6880837"/>
                <a:gd name="connsiteX1" fmla="*/ 216702 w 216702"/>
                <a:gd name="connsiteY1" fmla="*/ 22837 h 6880837"/>
                <a:gd name="connsiteX2" fmla="*/ 216702 w 216702"/>
                <a:gd name="connsiteY2" fmla="*/ 6880837 h 6880837"/>
                <a:gd name="connsiteX3" fmla="*/ 0 w 216702"/>
                <a:gd name="connsiteY3" fmla="*/ 6880837 h 6880837"/>
                <a:gd name="connsiteX4" fmla="*/ 1029 w 216702"/>
                <a:gd name="connsiteY4" fmla="*/ 0 h 6880837"/>
                <a:gd name="connsiteX0" fmla="*/ 2059 w 217732"/>
                <a:gd name="connsiteY0" fmla="*/ 0 h 6903674"/>
                <a:gd name="connsiteX1" fmla="*/ 217732 w 217732"/>
                <a:gd name="connsiteY1" fmla="*/ 22837 h 6903674"/>
                <a:gd name="connsiteX2" fmla="*/ 217732 w 217732"/>
                <a:gd name="connsiteY2" fmla="*/ 6880837 h 6903674"/>
                <a:gd name="connsiteX3" fmla="*/ 0 w 217732"/>
                <a:gd name="connsiteY3" fmla="*/ 6903674 h 6903674"/>
                <a:gd name="connsiteX4" fmla="*/ 2059 w 217732"/>
                <a:gd name="connsiteY4" fmla="*/ 0 h 6903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732" h="6903674">
                  <a:moveTo>
                    <a:pt x="2059" y="0"/>
                  </a:moveTo>
                  <a:lnTo>
                    <a:pt x="217732" y="22837"/>
                  </a:lnTo>
                  <a:lnTo>
                    <a:pt x="217732" y="6880837"/>
                  </a:lnTo>
                  <a:lnTo>
                    <a:pt x="0" y="6903674"/>
                  </a:lnTo>
                  <a:cubicBezTo>
                    <a:pt x="686" y="4602449"/>
                    <a:pt x="1373" y="2301225"/>
                    <a:pt x="2059" y="0"/>
                  </a:cubicBezTo>
                  <a:close/>
                </a:path>
              </a:pathLst>
            </a:custGeom>
            <a:solidFill>
              <a:srgbClr val="339966">
                <a:alpha val="60000"/>
              </a:srgb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" name="Diagonal Stripe 19"/>
            <p:cNvSpPr/>
            <p:nvPr/>
          </p:nvSpPr>
          <p:spPr>
            <a:xfrm rot="10800000" flipV="1">
              <a:off x="8387005" y="-407"/>
              <a:ext cx="762000" cy="6858000"/>
            </a:xfrm>
            <a:prstGeom prst="diagStripe">
              <a:avLst>
                <a:gd name="adj" fmla="val 76293"/>
              </a:avLst>
            </a:prstGeom>
            <a:solidFill>
              <a:schemeClr val="accent4">
                <a:lumMod val="75000"/>
                <a:alpha val="6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291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14F1-5E86-426C-B90F-B23E86E5295E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97118" y="1241612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124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14F1-5E86-426C-B90F-B23E86E5295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161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97120" y="3733800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9503735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 rot="16200000">
            <a:off x="4227803" y="-4306295"/>
            <a:ext cx="764594" cy="9372600"/>
            <a:chOff x="8384411" y="-43584"/>
            <a:chExt cx="764594" cy="6904610"/>
          </a:xfrm>
        </p:grpSpPr>
        <p:sp>
          <p:nvSpPr>
            <p:cNvPr id="18" name="Diagonal Stripe 17"/>
            <p:cNvSpPr/>
            <p:nvPr/>
          </p:nvSpPr>
          <p:spPr>
            <a:xfrm rot="10800000">
              <a:off x="8384411" y="3026"/>
              <a:ext cx="762000" cy="6858000"/>
            </a:xfrm>
            <a:prstGeom prst="diagStripe">
              <a:avLst>
                <a:gd name="adj" fmla="val 76293"/>
              </a:avLst>
            </a:prstGeom>
            <a:solidFill>
              <a:srgbClr val="31859C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13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9"/>
            <p:cNvSpPr/>
            <p:nvPr/>
          </p:nvSpPr>
          <p:spPr>
            <a:xfrm>
              <a:off x="8663813" y="-43584"/>
              <a:ext cx="186398" cy="6903674"/>
            </a:xfrm>
            <a:custGeom>
              <a:avLst/>
              <a:gdLst>
                <a:gd name="connsiteX0" fmla="*/ 0 w 216702"/>
                <a:gd name="connsiteY0" fmla="*/ 0 h 6858000"/>
                <a:gd name="connsiteX1" fmla="*/ 216702 w 216702"/>
                <a:gd name="connsiteY1" fmla="*/ 0 h 6858000"/>
                <a:gd name="connsiteX2" fmla="*/ 216702 w 216702"/>
                <a:gd name="connsiteY2" fmla="*/ 6858000 h 6858000"/>
                <a:gd name="connsiteX3" fmla="*/ 0 w 216702"/>
                <a:gd name="connsiteY3" fmla="*/ 6858000 h 6858000"/>
                <a:gd name="connsiteX4" fmla="*/ 0 w 216702"/>
                <a:gd name="connsiteY4" fmla="*/ 0 h 6858000"/>
                <a:gd name="connsiteX0" fmla="*/ 1029 w 216702"/>
                <a:gd name="connsiteY0" fmla="*/ 0 h 6880837"/>
                <a:gd name="connsiteX1" fmla="*/ 216702 w 216702"/>
                <a:gd name="connsiteY1" fmla="*/ 22837 h 6880837"/>
                <a:gd name="connsiteX2" fmla="*/ 216702 w 216702"/>
                <a:gd name="connsiteY2" fmla="*/ 6880837 h 6880837"/>
                <a:gd name="connsiteX3" fmla="*/ 0 w 216702"/>
                <a:gd name="connsiteY3" fmla="*/ 6880837 h 6880837"/>
                <a:gd name="connsiteX4" fmla="*/ 1029 w 216702"/>
                <a:gd name="connsiteY4" fmla="*/ 0 h 6880837"/>
                <a:gd name="connsiteX0" fmla="*/ 2059 w 217732"/>
                <a:gd name="connsiteY0" fmla="*/ 0 h 6903674"/>
                <a:gd name="connsiteX1" fmla="*/ 217732 w 217732"/>
                <a:gd name="connsiteY1" fmla="*/ 22837 h 6903674"/>
                <a:gd name="connsiteX2" fmla="*/ 217732 w 217732"/>
                <a:gd name="connsiteY2" fmla="*/ 6880837 h 6903674"/>
                <a:gd name="connsiteX3" fmla="*/ 0 w 217732"/>
                <a:gd name="connsiteY3" fmla="*/ 6903674 h 6903674"/>
                <a:gd name="connsiteX4" fmla="*/ 2059 w 217732"/>
                <a:gd name="connsiteY4" fmla="*/ 0 h 6903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732" h="6903674">
                  <a:moveTo>
                    <a:pt x="2059" y="0"/>
                  </a:moveTo>
                  <a:lnTo>
                    <a:pt x="217732" y="22837"/>
                  </a:lnTo>
                  <a:lnTo>
                    <a:pt x="217732" y="6880837"/>
                  </a:lnTo>
                  <a:lnTo>
                    <a:pt x="0" y="6903674"/>
                  </a:lnTo>
                  <a:cubicBezTo>
                    <a:pt x="686" y="4602449"/>
                    <a:pt x="1373" y="2301225"/>
                    <a:pt x="2059" y="0"/>
                  </a:cubicBezTo>
                  <a:close/>
                </a:path>
              </a:pathLst>
            </a:custGeom>
            <a:solidFill>
              <a:srgbClr val="339966">
                <a:alpha val="60000"/>
              </a:srgb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13" dirty="0"/>
            </a:p>
          </p:txBody>
        </p:sp>
        <p:sp>
          <p:nvSpPr>
            <p:cNvPr id="20" name="Diagonal Stripe 19"/>
            <p:cNvSpPr/>
            <p:nvPr/>
          </p:nvSpPr>
          <p:spPr>
            <a:xfrm rot="10800000" flipV="1">
              <a:off x="8387005" y="-407"/>
              <a:ext cx="762000" cy="6858000"/>
            </a:xfrm>
            <a:prstGeom prst="diagStripe">
              <a:avLst>
                <a:gd name="adj" fmla="val 76293"/>
              </a:avLst>
            </a:prstGeom>
            <a:solidFill>
              <a:schemeClr val="accent4">
                <a:lumMod val="75000"/>
                <a:alpha val="6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13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6729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97120" y="1241612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388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2250" b="0" cap="all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50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97120" y="4406153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335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97120" y="1241612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40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0">
                <a:latin typeface="Franklin Gothic Medium" panose="020B0603020102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0">
                <a:latin typeface="Franklin Gothic Medium" panose="020B0603020102020204" pitchFamily="34" charset="0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97120" y="1241612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98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97120" y="1241612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0109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2821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  <a:solidFill>
            <a:schemeClr val="tx2"/>
          </a:solidFill>
        </p:spPr>
        <p:txBody>
          <a:bodyPr anchor="b"/>
          <a:lstStyle>
            <a:lvl1pPr algn="l">
              <a:defRPr sz="1125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8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14F1-5E86-426C-B90F-B23E86E5295E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97118" y="1241612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108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125" b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 dirty="0"/>
              <a:t>Drag picture to placeholder or click icon to add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895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97120" y="1241612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6240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32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D4814F1-5E86-426C-B90F-B23E86E5295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97118" y="4406153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576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14F1-5E86-426C-B90F-B23E86E5295E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97118" y="1241612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16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latin typeface="Franklin Gothic Medium" panose="020B06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latin typeface="Franklin Gothic Medium" panose="020B06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14F1-5E86-426C-B90F-B23E86E5295E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97118" y="1241612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543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14F1-5E86-426C-B90F-B23E86E5295E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97118" y="1241612"/>
            <a:ext cx="818648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2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14F1-5E86-426C-B90F-B23E86E5295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913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solidFill>
            <a:schemeClr val="tx2"/>
          </a:solidFill>
        </p:spPr>
        <p:txBody>
          <a:bodyPr anchor="b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14F1-5E86-426C-B90F-B23E86E5295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520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14F1-5E86-426C-B90F-B23E86E5295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37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1BA50-C6C6-4DD5-BFB2-FDD7D27BEEA4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473158" y="6624339"/>
            <a:ext cx="3124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</a:rPr>
              <a:t>Empowering Communities, Strengthening Systems, Saving Lives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4" y="5858416"/>
            <a:ext cx="675381" cy="101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07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B3F5-A336-4687-8F2E-B823893DE9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73158" y="6624340"/>
            <a:ext cx="3124200" cy="170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6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</a:rPr>
              <a:t>Empowering Communities, Strengthening Systems, Saving Lives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4" y="5858420"/>
            <a:ext cx="675381" cy="101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582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514350" rtl="0" eaLnBrk="1" latinLnBrk="0" hangingPunct="1"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1" indent="-192881" algn="l" defTabSz="51435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17910" indent="-160735" algn="l" defTabSz="51435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1575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1125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»"/>
        <a:defRPr sz="1125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3600"/>
            <a:ext cx="8534400" cy="121920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MNCH2 Learning Event on accountability: Break-out session 1</a:t>
            </a:r>
            <a:br>
              <a:rPr lang="en-US" sz="3100" dirty="0">
                <a:solidFill>
                  <a:prstClr val="black"/>
                </a:solidFill>
              </a:rPr>
            </a:br>
            <a:r>
              <a:rPr lang="en-US" sz="3300" dirty="0">
                <a:solidFill>
                  <a:prstClr val="black"/>
                </a:solidFill>
              </a:rPr>
              <a:t>Establishing sustainable health care financing policies and structures: overcoming barriers in MNCH2 supported States</a:t>
            </a:r>
            <a:endParaRPr lang="en-GB" sz="3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r>
              <a:rPr lang="en-GB" sz="2400" dirty="0" err="1"/>
              <a:t>Katsina</a:t>
            </a:r>
            <a:r>
              <a:rPr lang="en-GB" sz="2400" dirty="0"/>
              <a:t>, 30 October 2018</a:t>
            </a:r>
          </a:p>
        </p:txBody>
      </p:sp>
    </p:spTree>
    <p:extLst>
      <p:ext uri="{BB962C8B-B14F-4D97-AF65-F5344CB8AC3E}">
        <p14:creationId xmlns:p14="http://schemas.microsoft.com/office/powerpoint/2010/main" val="2681198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GB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435013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3FB5B-7881-944D-B584-D2A08EE6E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Lets not forget…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2FF77-6A7B-D247-96FD-47B5EF5F6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81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Every healthcare system must fulfill certain fundamental objectives in order to ensure the health and well-being of the population it serves:</a:t>
            </a:r>
          </a:p>
          <a:p>
            <a:pPr marL="0" indent="0">
              <a:buNone/>
            </a:pPr>
            <a:endParaRPr lang="en-US" dirty="0"/>
          </a:p>
          <a:p>
            <a:pPr marL="571500" indent="-571500">
              <a:buFont typeface="+mj-lt"/>
              <a:buAutoNum type="romanUcPeriod"/>
            </a:pPr>
            <a:r>
              <a:rPr lang="en-US" dirty="0" err="1"/>
              <a:t>Mobilising</a:t>
            </a:r>
            <a:r>
              <a:rPr lang="en-US" dirty="0"/>
              <a:t> resources for improving the health of its constituents; 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/>
              <a:t>Providing protection from financial hardship in the event of catastrophic illness; and 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/>
              <a:t>Achieving allocative efficiency and equity in the provision of health care.  </a:t>
            </a:r>
          </a:p>
          <a:p>
            <a:pPr marL="0" indent="0" algn="r">
              <a:buNone/>
            </a:pPr>
            <a:r>
              <a:rPr lang="en-US" sz="2200" i="1" dirty="0"/>
              <a:t>(OPPI Ashoke S. </a:t>
            </a:r>
            <a:r>
              <a:rPr lang="en-US" sz="2200" i="1" dirty="0" err="1"/>
              <a:t>Bhattacharjya</a:t>
            </a:r>
            <a:r>
              <a:rPr lang="en-US" sz="2200" i="1" dirty="0"/>
              <a:t> and Elizabeth Fowler)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85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wpro.who.int/entity/health_services/who_health_systems_framework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33" y="1686984"/>
            <a:ext cx="7713134" cy="417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851389"/>
            <a:ext cx="9144000" cy="323165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3429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defTabSz="913429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defTabSz="913429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defTabSz="913429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defTabSz="913429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66431" algn="l" defTabSz="913429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2100" kern="0" dirty="0">
                <a:solidFill>
                  <a:srgbClr val="FFFFFF"/>
                </a:solidFill>
                <a:latin typeface="Gill Sans MT"/>
                <a:cs typeface="Gill Sans MT"/>
              </a:rPr>
              <a:t>                       Health Financing is the Fulcrum of Health Systems</a:t>
            </a:r>
            <a:endParaRPr lang="fr-FR" altLang="en-US" sz="2100" kern="0" dirty="0">
              <a:solidFill>
                <a:srgbClr val="FFFFFF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37905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0795C-5C98-1242-BD9D-24F21AC72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 in SHF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01660-FEC8-1246-BF84-D6F203392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en-US" dirty="0"/>
              <a:t>MMR - 576</a:t>
            </a:r>
          </a:p>
          <a:p>
            <a:r>
              <a:rPr lang="en-US" dirty="0"/>
              <a:t>IMR   - 69 </a:t>
            </a:r>
          </a:p>
          <a:p>
            <a:r>
              <a:rPr lang="en-US" dirty="0"/>
              <a:t>Stunting – 37%</a:t>
            </a:r>
          </a:p>
          <a:p>
            <a:r>
              <a:rPr lang="en-US" dirty="0"/>
              <a:t>OPE - &gt;72.2%</a:t>
            </a:r>
          </a:p>
          <a:p>
            <a:r>
              <a:rPr lang="en-US" dirty="0"/>
              <a:t>Poverty index – 53.7% (NW-81% and NE-76.8%)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01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FD347-316E-6349-9F26-44176C5B3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Current sources of health financing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E5084-7A43-E04A-A390-23CE56CA4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 of Pocket - &gt;70%</a:t>
            </a:r>
          </a:p>
          <a:p>
            <a:r>
              <a:rPr lang="en-US" dirty="0"/>
              <a:t>Government budget</a:t>
            </a:r>
          </a:p>
          <a:p>
            <a:r>
              <a:rPr lang="en-US" dirty="0"/>
              <a:t>Donors</a:t>
            </a:r>
          </a:p>
          <a:p>
            <a:r>
              <a:rPr lang="en-US" dirty="0"/>
              <a:t>Prepayment mechanisms</a:t>
            </a:r>
          </a:p>
          <a:p>
            <a:pPr marL="400050" lvl="1" indent="0">
              <a:buNone/>
            </a:pPr>
            <a:r>
              <a:rPr lang="en-US" dirty="0"/>
              <a:t> – Does budgetary allocation translate into release/</a:t>
            </a:r>
            <a:r>
              <a:rPr lang="en-US" dirty="0" err="1"/>
              <a:t>utilisation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6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8443B-0C73-064E-8FEE-EB24B7F69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SHF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463A4AF-BF13-B84E-84BD-48CCB9696F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302006"/>
              </p:ext>
            </p:extLst>
          </p:nvPr>
        </p:nvGraphicFramePr>
        <p:xfrm>
          <a:off x="457200" y="1219200"/>
          <a:ext cx="8229600" cy="4882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3093945189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933386554"/>
                    </a:ext>
                  </a:extLst>
                </a:gridCol>
              </a:tblGrid>
              <a:tr h="540588">
                <a:tc>
                  <a:txBody>
                    <a:bodyPr/>
                    <a:lstStyle/>
                    <a:p>
                      <a:r>
                        <a:rPr lang="en-US" dirty="0"/>
                        <a:t>Status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085382"/>
                  </a:ext>
                </a:extLst>
              </a:tr>
              <a:tr h="1930401">
                <a:tc>
                  <a:txBody>
                    <a:bodyPr/>
                    <a:lstStyle/>
                    <a:p>
                      <a:r>
                        <a:rPr lang="en-US" sz="2200" dirty="0"/>
                        <a:t>Kano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GB" sz="2200" dirty="0"/>
                        <a:t>Law</a:t>
                      </a:r>
                      <a:r>
                        <a:rPr lang="en-GB" sz="2200" baseline="0" dirty="0"/>
                        <a:t> passed and signed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2200" baseline="0" dirty="0"/>
                        <a:t>Agency formed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2200" baseline="0" dirty="0"/>
                        <a:t>Operational documents developed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2200" baseline="0" dirty="0"/>
                        <a:t>Implementation 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750321"/>
                  </a:ext>
                </a:extLst>
              </a:tr>
              <a:tr h="901273">
                <a:tc>
                  <a:txBody>
                    <a:bodyPr/>
                    <a:lstStyle/>
                    <a:p>
                      <a:r>
                        <a:rPr lang="en-US" sz="2200"/>
                        <a:t>Kaduna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GB" sz="2200" dirty="0"/>
                        <a:t>Law passed and signed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2200" dirty="0"/>
                        <a:t>Agency formed in the process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81445"/>
                  </a:ext>
                </a:extLst>
              </a:tr>
              <a:tr h="969680">
                <a:tc>
                  <a:txBody>
                    <a:bodyPr/>
                    <a:lstStyle/>
                    <a:p>
                      <a:r>
                        <a:rPr lang="en-US" sz="2200"/>
                        <a:t>Katsina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/>
                        <a:t>1. Law drafted and undergone two reading at House of Assembly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090890"/>
                  </a:ext>
                </a:extLst>
              </a:tr>
              <a:tr h="540588">
                <a:tc>
                  <a:txBody>
                    <a:bodyPr/>
                    <a:lstStyle/>
                    <a:p>
                      <a:r>
                        <a:rPr lang="en-US" sz="2200" dirty="0"/>
                        <a:t>Jigawa, Yobe and Zamfara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/>
                        <a:t>1. Law drafted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462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68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B46E9-8C44-AC4D-907E-683EB51B2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Common bottlenecks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FA707-8B92-CC48-9E59-1FE4129F6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Socio-cultural – religion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Poverty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Government’s policy of ‘Free health services’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Labour</a:t>
            </a:r>
            <a:r>
              <a:rPr lang="en-US" dirty="0"/>
              <a:t> unions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Political implication of points 3 &amp; 4 above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Human resource challenges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285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EDA6E-7C21-AF4A-B956-4FCF26825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groups to explore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9296F-9471-3A43-8D41-0A152168A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267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strategies can State and Federal government adopt to overcome the challenges identified? (Group 1)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is the role of communities and citizens in sustainable financing? Suggests solutions for improvement. (Group 2)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What role can Partners/Donors play in supporting government achieve sustainable financing? </a:t>
            </a:r>
            <a:r>
              <a:rPr lang="en-GB"/>
              <a:t>(Group 3)</a:t>
            </a: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94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GB" sz="3500" b="1" dirty="0"/>
              <a:t>Situation analysis for Kano State (MMR, IMR, stunting, status of OPE)</a:t>
            </a:r>
            <a:endParaRPr lang="en-GB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GB" dirty="0"/>
              <a:t>Majority of population in the six States profess Islam which frowns on all forms of gambling, interests, etc., including insurance</a:t>
            </a:r>
          </a:p>
          <a:p>
            <a:r>
              <a:rPr lang="en-GB" dirty="0"/>
              <a:t>States project poor health indices; high MMR, low CPR, high FR, significant stunting, high poverty index and education disadvantage among others</a:t>
            </a:r>
          </a:p>
          <a:p>
            <a:r>
              <a:rPr lang="en-GB" dirty="0"/>
              <a:t>High out of pocket expenses on health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316305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Template MNCH2">
  <a:themeElements>
    <a:clrScheme name="MNCH2">
      <a:dk1>
        <a:sysClr val="windowText" lastClr="000000"/>
      </a:dk1>
      <a:lt1>
        <a:sysClr val="window" lastClr="FFFFFF"/>
      </a:lt1>
      <a:dk2>
        <a:srgbClr val="18424E"/>
      </a:dk2>
      <a:lt2>
        <a:srgbClr val="EEECE1"/>
      </a:lt2>
      <a:accent1>
        <a:srgbClr val="215968"/>
      </a:accent1>
      <a:accent2>
        <a:srgbClr val="339966"/>
      </a:accent2>
      <a:accent3>
        <a:srgbClr val="604A7B"/>
      </a:accent3>
      <a:accent4>
        <a:srgbClr val="595959"/>
      </a:accent4>
      <a:accent5>
        <a:srgbClr val="F79646"/>
      </a:accent5>
      <a:accent6>
        <a:srgbClr val="31859C"/>
      </a:accent6>
      <a:hlink>
        <a:srgbClr val="604A7B"/>
      </a:hlink>
      <a:folHlink>
        <a:srgbClr val="E36C09"/>
      </a:folHlink>
    </a:clrScheme>
    <a:fontScheme name="MNCH2">
      <a:majorFont>
        <a:latin typeface="Franklin Gothic Dem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 training v.3">
  <a:themeElements>
    <a:clrScheme name="MNCH2">
      <a:dk1>
        <a:sysClr val="windowText" lastClr="000000"/>
      </a:dk1>
      <a:lt1>
        <a:sysClr val="window" lastClr="FFFFFF"/>
      </a:lt1>
      <a:dk2>
        <a:srgbClr val="18424E"/>
      </a:dk2>
      <a:lt2>
        <a:srgbClr val="EEECE1"/>
      </a:lt2>
      <a:accent1>
        <a:srgbClr val="215968"/>
      </a:accent1>
      <a:accent2>
        <a:srgbClr val="339966"/>
      </a:accent2>
      <a:accent3>
        <a:srgbClr val="604A7B"/>
      </a:accent3>
      <a:accent4>
        <a:srgbClr val="595959"/>
      </a:accent4>
      <a:accent5>
        <a:srgbClr val="F79646"/>
      </a:accent5>
      <a:accent6>
        <a:srgbClr val="31859C"/>
      </a:accent6>
      <a:hlink>
        <a:srgbClr val="604A7B"/>
      </a:hlink>
      <a:folHlink>
        <a:srgbClr val="E36C09"/>
      </a:folHlink>
    </a:clrScheme>
    <a:fontScheme name="MNCH2">
      <a:majorFont>
        <a:latin typeface="Franklin Gothic Dem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MNCH2</Template>
  <TotalTime>3188</TotalTime>
  <Words>363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Franklin Gothic Demi</vt:lpstr>
      <vt:lpstr>Franklin Gothic Medium</vt:lpstr>
      <vt:lpstr>Gill Sans MT</vt:lpstr>
      <vt:lpstr>PowerPoint Template MNCH2</vt:lpstr>
      <vt:lpstr>OR training v.3</vt:lpstr>
      <vt:lpstr>MNCH2 Learning Event on accountability: Break-out session 1 Establishing sustainable health care financing policies and structures: overcoming barriers in MNCH2 supported States</vt:lpstr>
      <vt:lpstr>Lets not forget…</vt:lpstr>
      <vt:lpstr>PowerPoint Presentation</vt:lpstr>
      <vt:lpstr>Consideration in SHF</vt:lpstr>
      <vt:lpstr>Current sources of health financing</vt:lpstr>
      <vt:lpstr>Status of SHF </vt:lpstr>
      <vt:lpstr> Common bottlenecks</vt:lpstr>
      <vt:lpstr>Questions for groups to explore</vt:lpstr>
      <vt:lpstr>Situation analysis for Kano State (MMR, IMR, stunting, status of OPE)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Stakeholder mapping</dc:title>
  <dc:creator>has</dc:creator>
  <cp:lastModifiedBy>Jenna De St. Jorre</cp:lastModifiedBy>
  <cp:revision>165</cp:revision>
  <dcterms:created xsi:type="dcterms:W3CDTF">2014-11-18T09:19:17Z</dcterms:created>
  <dcterms:modified xsi:type="dcterms:W3CDTF">2018-10-26T15:18:13Z</dcterms:modified>
</cp:coreProperties>
</file>