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39" d="100"/>
          <a:sy n="39" d="100"/>
        </p:scale>
        <p:origin x="2250" y="30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6"/>
            <a:ext cx="8161020" cy="274404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00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20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80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4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203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21975" y="6969760"/>
            <a:ext cx="8595814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0" y="17740305"/>
            <a:ext cx="7200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 rot="16200000">
            <a:off x="4126984" y="-4211272"/>
            <a:ext cx="1427242" cy="9841230"/>
            <a:chOff x="8384411" y="-43584"/>
            <a:chExt cx="764594" cy="6904610"/>
          </a:xfrm>
        </p:grpSpPr>
        <p:sp>
          <p:nvSpPr>
            <p:cNvPr id="18" name="Diagonal Stripe 17"/>
            <p:cNvSpPr/>
            <p:nvPr/>
          </p:nvSpPr>
          <p:spPr>
            <a:xfrm rot="10800000">
              <a:off x="8384411" y="3026"/>
              <a:ext cx="762000" cy="6858000"/>
            </a:xfrm>
            <a:prstGeom prst="diagStripe">
              <a:avLst>
                <a:gd name="adj" fmla="val 76293"/>
              </a:avLst>
            </a:prstGeom>
            <a:solidFill>
              <a:srgbClr val="31859C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18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9"/>
            <p:cNvSpPr/>
            <p:nvPr/>
          </p:nvSpPr>
          <p:spPr>
            <a:xfrm>
              <a:off x="8663813" y="-43584"/>
              <a:ext cx="186398" cy="6903674"/>
            </a:xfrm>
            <a:custGeom>
              <a:avLst/>
              <a:gdLst>
                <a:gd name="connsiteX0" fmla="*/ 0 w 216702"/>
                <a:gd name="connsiteY0" fmla="*/ 0 h 6858000"/>
                <a:gd name="connsiteX1" fmla="*/ 216702 w 216702"/>
                <a:gd name="connsiteY1" fmla="*/ 0 h 6858000"/>
                <a:gd name="connsiteX2" fmla="*/ 216702 w 216702"/>
                <a:gd name="connsiteY2" fmla="*/ 6858000 h 6858000"/>
                <a:gd name="connsiteX3" fmla="*/ 0 w 216702"/>
                <a:gd name="connsiteY3" fmla="*/ 6858000 h 6858000"/>
                <a:gd name="connsiteX4" fmla="*/ 0 w 216702"/>
                <a:gd name="connsiteY4" fmla="*/ 0 h 6858000"/>
                <a:gd name="connsiteX0" fmla="*/ 1029 w 216702"/>
                <a:gd name="connsiteY0" fmla="*/ 0 h 6880837"/>
                <a:gd name="connsiteX1" fmla="*/ 216702 w 216702"/>
                <a:gd name="connsiteY1" fmla="*/ 22837 h 6880837"/>
                <a:gd name="connsiteX2" fmla="*/ 216702 w 216702"/>
                <a:gd name="connsiteY2" fmla="*/ 6880837 h 6880837"/>
                <a:gd name="connsiteX3" fmla="*/ 0 w 216702"/>
                <a:gd name="connsiteY3" fmla="*/ 6880837 h 6880837"/>
                <a:gd name="connsiteX4" fmla="*/ 1029 w 216702"/>
                <a:gd name="connsiteY4" fmla="*/ 0 h 6880837"/>
                <a:gd name="connsiteX0" fmla="*/ 2059 w 217732"/>
                <a:gd name="connsiteY0" fmla="*/ 0 h 6903674"/>
                <a:gd name="connsiteX1" fmla="*/ 217732 w 217732"/>
                <a:gd name="connsiteY1" fmla="*/ 22837 h 6903674"/>
                <a:gd name="connsiteX2" fmla="*/ 217732 w 217732"/>
                <a:gd name="connsiteY2" fmla="*/ 6880837 h 6903674"/>
                <a:gd name="connsiteX3" fmla="*/ 0 w 217732"/>
                <a:gd name="connsiteY3" fmla="*/ 6903674 h 6903674"/>
                <a:gd name="connsiteX4" fmla="*/ 2059 w 217732"/>
                <a:gd name="connsiteY4" fmla="*/ 0 h 6903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732" h="6903674">
                  <a:moveTo>
                    <a:pt x="2059" y="0"/>
                  </a:moveTo>
                  <a:lnTo>
                    <a:pt x="217732" y="22837"/>
                  </a:lnTo>
                  <a:lnTo>
                    <a:pt x="217732" y="6880837"/>
                  </a:lnTo>
                  <a:lnTo>
                    <a:pt x="0" y="6903674"/>
                  </a:lnTo>
                  <a:cubicBezTo>
                    <a:pt x="686" y="4602449"/>
                    <a:pt x="1373" y="2301225"/>
                    <a:pt x="2059" y="0"/>
                  </a:cubicBezTo>
                  <a:close/>
                </a:path>
              </a:pathLst>
            </a:custGeom>
            <a:solidFill>
              <a:srgbClr val="339966">
                <a:alpha val="60000"/>
              </a:srgb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18" dirty="0"/>
            </a:p>
          </p:txBody>
        </p:sp>
        <p:sp>
          <p:nvSpPr>
            <p:cNvPr id="20" name="Diagonal Stripe 19"/>
            <p:cNvSpPr/>
            <p:nvPr/>
          </p:nvSpPr>
          <p:spPr>
            <a:xfrm rot="10800000" flipV="1">
              <a:off x="8387005" y="-407"/>
              <a:ext cx="762000" cy="6858000"/>
            </a:xfrm>
            <a:prstGeom prst="diagStripe">
              <a:avLst>
                <a:gd name="adj" fmla="val 76293"/>
              </a:avLst>
            </a:prstGeom>
            <a:solidFill>
              <a:schemeClr val="accent4">
                <a:lumMod val="75000"/>
                <a:alpha val="6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18" dirty="0">
                <a:solidFill>
                  <a:schemeClr val="tx1"/>
                </a:solidFill>
              </a:endParaRP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4557" y="11083919"/>
            <a:ext cx="3399919" cy="17176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18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61" y="10620314"/>
            <a:ext cx="1616698" cy="207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474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21975" y="2317676"/>
            <a:ext cx="859581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438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512660"/>
            <a:ext cx="2160270" cy="109228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512660"/>
            <a:ext cx="6320790" cy="1092284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105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21975" y="2317676"/>
            <a:ext cx="859581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9991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6"/>
            <a:ext cx="8161020" cy="2542540"/>
          </a:xfrm>
        </p:spPr>
        <p:txBody>
          <a:bodyPr anchor="t"/>
          <a:lstStyle>
            <a:lvl1pPr algn="l">
              <a:defRPr sz="3150" b="0" cap="all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5"/>
            <a:ext cx="8161020" cy="2800349"/>
          </a:xfrm>
        </p:spPr>
        <p:txBody>
          <a:bodyPr anchor="b"/>
          <a:lstStyle>
            <a:lvl1pPr marL="0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1pPr>
            <a:lvl2pPr marL="36004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2pPr>
            <a:lvl3pPr marL="72009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3pPr>
            <a:lvl4pPr marL="1080135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4pPr>
            <a:lvl5pPr marL="1440180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5pPr>
            <a:lvl6pPr marL="1800225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6pPr>
            <a:lvl7pPr marL="2160270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7pPr>
            <a:lvl8pPr marL="2520315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8pPr>
            <a:lvl9pPr marL="2880360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70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21975" y="8224819"/>
            <a:ext cx="859581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1171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0" y="2987043"/>
            <a:ext cx="4240530" cy="8448464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2987043"/>
            <a:ext cx="4240530" cy="8448464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521975" y="2317676"/>
            <a:ext cx="859581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7762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865544"/>
            <a:ext cx="4242197" cy="1194222"/>
          </a:xfrm>
        </p:spPr>
        <p:txBody>
          <a:bodyPr anchor="b"/>
          <a:lstStyle>
            <a:lvl1pPr marL="0" indent="0">
              <a:buNone/>
              <a:defRPr sz="1890" b="0">
                <a:latin typeface="Franklin Gothic Medium" panose="020B0603020102020204" pitchFamily="34" charset="0"/>
              </a:defRPr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" y="4059766"/>
            <a:ext cx="4242197" cy="7375738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8" y="2865544"/>
            <a:ext cx="4243863" cy="1194222"/>
          </a:xfrm>
        </p:spPr>
        <p:txBody>
          <a:bodyPr anchor="b"/>
          <a:lstStyle>
            <a:lvl1pPr marL="0" indent="0">
              <a:buNone/>
              <a:defRPr sz="1890" b="0">
                <a:latin typeface="Franklin Gothic Medium" panose="020B0603020102020204" pitchFamily="34" charset="0"/>
              </a:defRPr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8" y="4059766"/>
            <a:ext cx="4243863" cy="7375738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521975" y="2317676"/>
            <a:ext cx="859581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9988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521975" y="2317676"/>
            <a:ext cx="859581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2735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291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509693"/>
            <a:ext cx="3158729" cy="2169160"/>
          </a:xfrm>
          <a:solidFill>
            <a:schemeClr val="tx2"/>
          </a:solidFill>
        </p:spPr>
        <p:txBody>
          <a:bodyPr anchor="b"/>
          <a:lstStyle>
            <a:lvl1pPr algn="l">
              <a:defRPr sz="1575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3" y="509696"/>
            <a:ext cx="5367338" cy="10925811"/>
          </a:xfrm>
        </p:spPr>
        <p:txBody>
          <a:bodyPr/>
          <a:lstStyle>
            <a:lvl1pPr>
              <a:defRPr sz="2520"/>
            </a:lvl1pPr>
            <a:lvl2pPr>
              <a:defRPr sz="2205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2678856"/>
            <a:ext cx="3158729" cy="8756651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754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0"/>
            <a:ext cx="5760720" cy="1057911"/>
          </a:xfrm>
        </p:spPr>
        <p:txBody>
          <a:bodyPr anchor="b"/>
          <a:lstStyle>
            <a:lvl1pPr algn="l">
              <a:defRPr sz="1575" b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2520"/>
            </a:lvl1pPr>
            <a:lvl2pPr marL="360045" indent="0">
              <a:buNone/>
              <a:defRPr sz="2205"/>
            </a:lvl2pPr>
            <a:lvl3pPr marL="720090" indent="0">
              <a:buNone/>
              <a:defRPr sz="1890"/>
            </a:lvl3pPr>
            <a:lvl4pPr marL="1080135" indent="0">
              <a:buNone/>
              <a:defRPr sz="1575"/>
            </a:lvl4pPr>
            <a:lvl5pPr marL="1440180" indent="0">
              <a:buNone/>
              <a:defRPr sz="1575"/>
            </a:lvl5pPr>
            <a:lvl6pPr marL="1800225" indent="0">
              <a:buNone/>
              <a:defRPr sz="1575"/>
            </a:lvl6pPr>
            <a:lvl7pPr marL="2160270" indent="0">
              <a:buNone/>
              <a:defRPr sz="1575"/>
            </a:lvl7pPr>
            <a:lvl8pPr marL="2520315" indent="0">
              <a:buNone/>
              <a:defRPr sz="1575"/>
            </a:lvl8pPr>
            <a:lvl9pPr marL="2880360" indent="0">
              <a:buNone/>
              <a:defRPr sz="1575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1"/>
            <a:ext cx="5760720" cy="1502409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325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3"/>
            <a:ext cx="8641080" cy="844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9"/>
            <a:ext cx="224028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9" y="11435506"/>
            <a:ext cx="981840" cy="1262277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405620" y="11753706"/>
            <a:ext cx="617239" cy="9440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18"/>
          </a:p>
        </p:txBody>
      </p:sp>
      <p:sp>
        <p:nvSpPr>
          <p:cNvPr id="16" name="TextBox 15"/>
          <p:cNvSpPr txBox="1"/>
          <p:nvPr userDrawn="1"/>
        </p:nvSpPr>
        <p:spPr>
          <a:xfrm>
            <a:off x="319069" y="12322224"/>
            <a:ext cx="3280410" cy="201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9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anose="020B0502020104020203" pitchFamily="34" charset="0"/>
              </a:rPr>
              <a:t>Empowering Communities, Strengthening Health Systems, Saving Lives</a:t>
            </a:r>
          </a:p>
        </p:txBody>
      </p:sp>
    </p:spTree>
    <p:extLst>
      <p:ext uri="{BB962C8B-B14F-4D97-AF65-F5344CB8AC3E}">
        <p14:creationId xmlns:p14="http://schemas.microsoft.com/office/powerpoint/2010/main" val="3615528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720090" rtl="0" eaLnBrk="1" latinLnBrk="0" hangingPunct="1">
        <a:spcBef>
          <a:spcPct val="0"/>
        </a:spcBef>
        <a:buNone/>
        <a:defRPr sz="34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034" indent="-270034" algn="l" defTabSz="72009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252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585073" indent="-225028" algn="l" defTabSz="72009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–"/>
        <a:defRPr sz="2205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900113" indent="-180023" algn="l" defTabSz="72009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189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260158" indent="-180023" algn="l" defTabSz="72009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–"/>
        <a:defRPr sz="1575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620203" indent="-180023" algn="l" defTabSz="72009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»"/>
        <a:defRPr sz="1575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980248" indent="-180023" algn="l" defTabSz="72009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6pPr>
      <a:lvl7pPr marL="2340293" indent="-180023" algn="l" defTabSz="72009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7pPr>
      <a:lvl8pPr marL="2700338" indent="-180023" algn="l" defTabSz="72009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8pPr>
      <a:lvl9pPr marL="3060383" indent="-180023" algn="l" defTabSz="72009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7841" y="6934865"/>
            <a:ext cx="9094573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sz="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711" y="1370213"/>
            <a:ext cx="8892018" cy="1953411"/>
          </a:xfrm>
        </p:spPr>
        <p:txBody>
          <a:bodyPr>
            <a:normAutofit/>
          </a:bodyPr>
          <a:lstStyle/>
          <a:p>
            <a:r>
              <a:rPr lang="en-US" dirty="0"/>
              <a:t>Poster gallery of MNCH2 scorecards for accountability and quality of care</a:t>
            </a:r>
            <a:br>
              <a:rPr lang="en-US" dirty="0"/>
            </a:b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Guide to display and participant feedback</a:t>
            </a:r>
            <a:br>
              <a:rPr lang="en-US" dirty="0"/>
            </a:br>
            <a:r>
              <a:rPr lang="en-US" sz="1000" dirty="0"/>
              <a:t> 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7934" y="3648852"/>
            <a:ext cx="8513439" cy="6137238"/>
          </a:xfrm>
        </p:spPr>
        <p:txBody>
          <a:bodyPr>
            <a:noAutofit/>
          </a:bodyPr>
          <a:lstStyle/>
          <a:p>
            <a:r>
              <a:rPr lang="en-GB" sz="2000" b="1" dirty="0"/>
              <a:t>Welcome to the poster gallery on scorecards!</a:t>
            </a:r>
            <a:endParaRPr lang="en-GB" sz="2000" dirty="0"/>
          </a:p>
          <a:p>
            <a:r>
              <a:rPr lang="en-GB" sz="2000" dirty="0"/>
              <a:t>We invite you to browse the display and welcome your feedback as re-think our scorecard designs and content in an upcoming project.</a:t>
            </a:r>
          </a:p>
          <a:p>
            <a:endParaRPr lang="en-GB" sz="1000" dirty="0"/>
          </a:p>
          <a:p>
            <a:r>
              <a:rPr lang="en-GB" sz="2000" b="1" dirty="0"/>
              <a:t>Questions to consider: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Do the results (e.g. figures/proportions) match the indicators given?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Are the thresholds/scoring system clear?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Are there asks/calls to action?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Which data/indicators do you think are important to display in a consolidated scorecard e.g.  A reproductive, maternal, </a:t>
            </a:r>
            <a:r>
              <a:rPr lang="en-GB" sz="2000" dirty="0" err="1"/>
              <a:t>newborn</a:t>
            </a:r>
            <a:r>
              <a:rPr lang="en-GB" sz="2000" dirty="0"/>
              <a:t>, child and adolescent health scorecard?</a:t>
            </a:r>
          </a:p>
          <a:p>
            <a:endParaRPr lang="en-GB" sz="1000" b="1" dirty="0"/>
          </a:p>
          <a:p>
            <a:r>
              <a:rPr lang="en-GB" sz="2000" b="1" dirty="0"/>
              <a:t>Be part of the change – have your say!</a:t>
            </a:r>
            <a:endParaRPr lang="en-GB" sz="2000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Tell our facilitators what you think - what works? What changes would you like to see? Or,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Write it on paper and post it directly on the poster. No need to include your name, but your position is useful.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endParaRPr lang="en-GB" sz="1000" dirty="0"/>
          </a:p>
          <a:p>
            <a:r>
              <a:rPr lang="en-GB" sz="2000" dirty="0"/>
              <a:t>Any questions? Ask our facilitators.</a:t>
            </a:r>
          </a:p>
          <a:p>
            <a:r>
              <a:rPr lang="en-GB" sz="2000" b="1" dirty="0"/>
              <a:t>Together, we can make a difference!</a:t>
            </a:r>
            <a:endParaRPr lang="en-GB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0525760"/>
            <a:ext cx="2965622" cy="2275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7948" y="10811867"/>
            <a:ext cx="2473409" cy="1323896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660117" y="3306311"/>
            <a:ext cx="8233716" cy="271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56420" y="10554409"/>
            <a:ext cx="8337413" cy="326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2524223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Template MNCH2">
  <a:themeElements>
    <a:clrScheme name="MNCH2">
      <a:dk1>
        <a:sysClr val="windowText" lastClr="000000"/>
      </a:dk1>
      <a:lt1>
        <a:sysClr val="window" lastClr="FFFFFF"/>
      </a:lt1>
      <a:dk2>
        <a:srgbClr val="18424E"/>
      </a:dk2>
      <a:lt2>
        <a:srgbClr val="EEECE1"/>
      </a:lt2>
      <a:accent1>
        <a:srgbClr val="215968"/>
      </a:accent1>
      <a:accent2>
        <a:srgbClr val="339966"/>
      </a:accent2>
      <a:accent3>
        <a:srgbClr val="604A7B"/>
      </a:accent3>
      <a:accent4>
        <a:srgbClr val="595959"/>
      </a:accent4>
      <a:accent5>
        <a:srgbClr val="F79646"/>
      </a:accent5>
      <a:accent6>
        <a:srgbClr val="31859C"/>
      </a:accent6>
      <a:hlink>
        <a:srgbClr val="604A7B"/>
      </a:hlink>
      <a:folHlink>
        <a:srgbClr val="E36C09"/>
      </a:folHlink>
    </a:clrScheme>
    <a:fontScheme name="MNCH2">
      <a:majorFont>
        <a:latin typeface="Franklin Gothic Dem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0250EC8B-6E16-4AFB-A52B-A5815FA3CB8C}" vid="{1E08F153-749F-4FC0-B20B-6DD5437680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MNCH2</Template>
  <TotalTime>8469</TotalTime>
  <Words>181</Words>
  <Application>Microsoft Office PowerPoint</Application>
  <PresentationFormat>A3 Paper (297x420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Franklin Gothic Demi</vt:lpstr>
      <vt:lpstr>Franklin Gothic Medium</vt:lpstr>
      <vt:lpstr>Gill Sans MT</vt:lpstr>
      <vt:lpstr>PowerPoint Template MNCH2</vt:lpstr>
      <vt:lpstr>Poster gallery of MNCH2 scorecards for accountability and quality of care Guide to display and participant feedback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Isa, Safiya</dc:creator>
  <cp:lastModifiedBy>Jenna De St. Jorre</cp:lastModifiedBy>
  <cp:revision>45</cp:revision>
  <dcterms:created xsi:type="dcterms:W3CDTF">2017-11-23T10:49:00Z</dcterms:created>
  <dcterms:modified xsi:type="dcterms:W3CDTF">2018-10-26T16:19:02Z</dcterms:modified>
</cp:coreProperties>
</file>